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A"/>
    <a:srgbClr val="F1E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AC790DA-E9DD-4F12-A5E2-EC41B7D1031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2D72B9-3ADB-438F-A655-EE3FF95DE9BD}" type="datetimeFigureOut">
              <a:rPr lang="en-US" smtClean="0"/>
              <a:t>3/21/2016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590800"/>
            <a:ext cx="7235981" cy="990600"/>
          </a:xfrm>
        </p:spPr>
        <p:txBody>
          <a:bodyPr/>
          <a:lstStyle/>
          <a:p>
            <a:pPr algn="ctr"/>
            <a:r>
              <a:rPr lang="en-US" sz="4000" dirty="0" smtClean="0"/>
              <a:t>PROBABILITY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581400"/>
            <a:ext cx="64008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Section 3.2: Conditional Probability &amp; the Multiplication Rule</a:t>
            </a:r>
          </a:p>
        </p:txBody>
      </p:sp>
    </p:spTree>
    <p:extLst>
      <p:ext uri="{BB962C8B-B14F-4D97-AF65-F5344CB8AC3E}">
        <p14:creationId xmlns:p14="http://schemas.microsoft.com/office/powerpoint/2010/main" val="3910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Ex. </a:t>
            </a:r>
            <a:r>
              <a:rPr lang="en-US" sz="2400" dirty="0" smtClean="0"/>
              <a:t>Given </a:t>
            </a:r>
            <a:r>
              <a:rPr lang="en-US" sz="2400" dirty="0"/>
              <a:t>the following table, </a:t>
            </a:r>
            <a:r>
              <a:rPr lang="en-US" sz="2400" dirty="0" smtClean="0"/>
              <a:t>answer the following questions.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lphaLcPeriod"/>
            </a:pPr>
            <a:r>
              <a:rPr lang="en-US" sz="2400" dirty="0" smtClean="0"/>
              <a:t>What is the probability that a randomly selected student is taking class in the AM?</a:t>
            </a:r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Given that a </a:t>
            </a:r>
            <a:r>
              <a:rPr lang="en-US" sz="2400" dirty="0"/>
              <a:t>randomly selected student is taking class in the </a:t>
            </a:r>
            <a:r>
              <a:rPr lang="en-US" sz="2400" dirty="0" smtClean="0"/>
              <a:t>AM, what is the probability that they are taking 12 credits?</a:t>
            </a:r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042795"/>
              </p:ext>
            </p:extLst>
          </p:nvPr>
        </p:nvGraphicFramePr>
        <p:xfrm>
          <a:off x="1447800" y="762000"/>
          <a:ext cx="6096000" cy="1112520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Time/Credits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8364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c. Given </a:t>
            </a:r>
            <a:r>
              <a:rPr lang="en-US" sz="2400" dirty="0"/>
              <a:t>that a randomly selected student is taking 18 credits, what is the probability that they are in the PM?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d. Are </a:t>
            </a:r>
            <a:r>
              <a:rPr lang="en-US" sz="2400" dirty="0"/>
              <a:t>taking 12 credits and taking class in the AM independent or dependent? Justify your answer mathematically.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981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096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Objective:</a:t>
                </a:r>
                <a:r>
                  <a:rPr lang="en-US" sz="2400" dirty="0" smtClean="0"/>
                  <a:t> To be able to understand and apply conditional probability, independence and the multiplication rule.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A </a:t>
                </a:r>
                <a:r>
                  <a:rPr lang="en-US" sz="2400" b="1" u="sng" dirty="0" smtClean="0"/>
                  <a:t>conditional probability </a:t>
                </a:r>
                <a:r>
                  <a:rPr lang="en-US" sz="2400" dirty="0" smtClean="0"/>
                  <a:t> is the probability of an event occurring, given that another event has already occurred. 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reads “the probability of A occurring given that event B has already occurred.”</a:t>
                </a:r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400" dirty="0" smtClean="0"/>
                  <a:t>		OR		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096000"/>
              </a:xfrm>
              <a:blipFill rotWithShape="0">
                <a:blip r:embed="rId2"/>
                <a:stretch>
                  <a:fillRect l="-1111" t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007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Ex. 1 Roll a standard die. Find P(2|even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Find P(even|2)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Is P(A|B) = P(B|A)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46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Ex. 2 Choose one card from a standard deck. Find the following:</a:t>
            </a:r>
          </a:p>
          <a:p>
            <a:pPr marL="457200" indent="-457200">
              <a:buAutoNum type="alphaUcPeriod"/>
            </a:pPr>
            <a:r>
              <a:rPr lang="en-US" sz="2400" dirty="0" smtClean="0"/>
              <a:t>P(heart | red)			B. P(2 | Red)</a:t>
            </a:r>
          </a:p>
          <a:p>
            <a:pPr marL="457200" indent="-457200">
              <a:buAutoNum type="alphaUcPeriod"/>
            </a:pPr>
            <a:endParaRPr lang="en-US" sz="2400" dirty="0"/>
          </a:p>
          <a:p>
            <a:pPr marL="457200" indent="-457200">
              <a:buAutoNum type="alphaUcPeriod"/>
            </a:pPr>
            <a:endParaRPr lang="en-US" sz="2400" dirty="0" smtClean="0"/>
          </a:p>
          <a:p>
            <a:pPr marL="457200" indent="-457200">
              <a:buAutoNum type="alphaUcPeriod"/>
            </a:pPr>
            <a:endParaRPr lang="en-US" sz="2400" dirty="0"/>
          </a:p>
          <a:p>
            <a:pPr marL="457200" indent="-457200">
              <a:buAutoNum type="alphaU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C. P(King | Club)			D. P(Face card | Diamond)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E. P(Diamond | Red)			F. P(Red | Diamond)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461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Ex. 3 Given the following table, find the probability of each event assuming 1 student is selected at random.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lphaLcPeriod"/>
            </a:pPr>
            <a:r>
              <a:rPr lang="en-US" sz="2400" dirty="0" smtClean="0"/>
              <a:t>P( plan A)		b. P(5 day plan)		c. P(plan C)</a:t>
            </a:r>
          </a:p>
          <a:p>
            <a:pPr marL="457200" indent="-457200">
              <a:buAutoNum type="alphaLcPeriod"/>
            </a:pPr>
            <a:endParaRPr lang="en-US" sz="2400" dirty="0"/>
          </a:p>
          <a:p>
            <a:pPr marL="457200" indent="-457200">
              <a:buAutoNum type="alphaLcPeriod"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d. P(plan A | 7 day plan)		e. P(2 day plan | plan C)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04198"/>
              </p:ext>
            </p:extLst>
          </p:nvPr>
        </p:nvGraphicFramePr>
        <p:xfrm>
          <a:off x="990600" y="1371601"/>
          <a:ext cx="6781800" cy="198119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1695450"/>
                <a:gridCol w="1695450"/>
                <a:gridCol w="1695450"/>
                <a:gridCol w="1695450"/>
              </a:tblGrid>
              <a:tr h="72356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Meal plan/Days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419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  <a:tr h="419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4192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368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Independent Events</a:t>
            </a:r>
            <a:r>
              <a:rPr lang="en-US" sz="2400" dirty="0" smtClean="0"/>
              <a:t>: 2 events are independent if the occurrence on one event does not effect the probability of the occurrence of the second event.</a:t>
            </a:r>
          </a:p>
          <a:p>
            <a:pPr marL="0" indent="0">
              <a:buNone/>
            </a:pPr>
            <a:endParaRPr lang="en-US" sz="2400" b="1" u="sng" dirty="0"/>
          </a:p>
          <a:p>
            <a:pPr marL="0" indent="0">
              <a:buNone/>
            </a:pPr>
            <a:r>
              <a:rPr lang="en-US" sz="2400" b="1" u="sng" dirty="0" smtClean="0"/>
              <a:t>Test for Independence</a:t>
            </a:r>
            <a:r>
              <a:rPr lang="en-US" sz="2400" dirty="0" smtClean="0"/>
              <a:t>: If P(B|A) = P(B), the A and B are said to be independent. (P(A|B) = P(A) is also true)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r>
              <a:rPr lang="en-US" sz="2400" dirty="0" smtClean="0"/>
              <a:t>“without replacement”: means that an item is selected and NOT replaced prior to the next selection. (Dependent)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“</a:t>
            </a:r>
            <a:r>
              <a:rPr lang="en-US" sz="2400" dirty="0" smtClean="0"/>
              <a:t>with </a:t>
            </a:r>
            <a:r>
              <a:rPr lang="en-US" sz="2400" dirty="0"/>
              <a:t>replacement”: means that an item is selected and </a:t>
            </a:r>
            <a:r>
              <a:rPr lang="en-US" sz="2400" dirty="0" smtClean="0"/>
              <a:t>replaced </a:t>
            </a:r>
            <a:r>
              <a:rPr lang="en-US" sz="2400" dirty="0"/>
              <a:t>prior to the next selection</a:t>
            </a:r>
            <a:r>
              <a:rPr lang="en-US" sz="2400" dirty="0" smtClean="0"/>
              <a:t>. (Independent)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0540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Ex. Determine either logically or mathematically whether or not events A and B are independent.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 = getting struck by lightning	</a:t>
            </a:r>
          </a:p>
          <a:p>
            <a:pPr marL="0" indent="0">
              <a:buNone/>
            </a:pPr>
            <a:r>
              <a:rPr lang="en-US" sz="2400" dirty="0" smtClean="0"/>
              <a:t>B = playing golf in a thunderstorm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 = selecting a King</a:t>
            </a:r>
          </a:p>
          <a:p>
            <a:pPr marL="0" indent="0">
              <a:buNone/>
            </a:pPr>
            <a:r>
              <a:rPr lang="en-US" sz="2400" dirty="0" smtClean="0"/>
              <a:t>B = selecting an Ace (with replacement)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A = </a:t>
            </a:r>
            <a:r>
              <a:rPr lang="en-US" sz="2400" dirty="0"/>
              <a:t>selecting a King</a:t>
            </a:r>
          </a:p>
          <a:p>
            <a:pPr marL="0" indent="0">
              <a:buNone/>
            </a:pPr>
            <a:r>
              <a:rPr lang="en-US" sz="2400" dirty="0"/>
              <a:t>B = selecting an Ace (</a:t>
            </a:r>
            <a:r>
              <a:rPr lang="en-US" sz="2400" dirty="0" smtClean="0"/>
              <a:t>without </a:t>
            </a:r>
            <a:r>
              <a:rPr lang="en-US" sz="2400" dirty="0"/>
              <a:t>replacement)</a:t>
            </a:r>
          </a:p>
        </p:txBody>
      </p:sp>
    </p:spTree>
    <p:extLst>
      <p:ext uri="{BB962C8B-B14F-4D97-AF65-F5344CB8AC3E}">
        <p14:creationId xmlns:p14="http://schemas.microsoft.com/office/powerpoint/2010/main" val="323403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u="sng" dirty="0" smtClean="0"/>
                  <a:t>Multiplication Rule:</a:t>
                </a:r>
                <a:r>
                  <a:rPr lang="en-US" sz="2400" dirty="0" smtClean="0"/>
                  <a:t> Used when more than one event occurs.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The probability that events A and B occur in succession is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)∙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|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If A and B are independent, then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)∙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These rules can be extended to more than 2 events.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Ex. Select 2 cards from a standard deck with replacement. Find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P(Ace and Ace) 			P(Ace and King)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 smtClean="0"/>
                  <a:t>P(10 and face card)			P(Club and red)</a:t>
                </a: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81000"/>
                <a:ext cx="8229600" cy="5745163"/>
              </a:xfrm>
              <a:blipFill rotWithShape="0">
                <a:blip r:embed="rId2"/>
                <a:stretch>
                  <a:fillRect l="-1111" t="-849" b="-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012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Ex. Select 2 cards from a standard deck </a:t>
            </a:r>
            <a:r>
              <a:rPr lang="en-US" sz="2400" dirty="0" smtClean="0"/>
              <a:t>without </a:t>
            </a:r>
            <a:r>
              <a:rPr lang="en-US" sz="2400" dirty="0"/>
              <a:t>replacement. Find</a:t>
            </a:r>
          </a:p>
          <a:p>
            <a:pPr marL="0" indent="0">
              <a:buNone/>
            </a:pPr>
            <a:r>
              <a:rPr lang="en-US" sz="2400" dirty="0"/>
              <a:t>P(Ace and Ace) 			P(Ace and King)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P(10 and face card)			P(Club and red)</a:t>
            </a:r>
          </a:p>
        </p:txBody>
      </p:sp>
    </p:spTree>
    <p:extLst>
      <p:ext uri="{BB962C8B-B14F-4D97-AF65-F5344CB8AC3E}">
        <p14:creationId xmlns:p14="http://schemas.microsoft.com/office/powerpoint/2010/main" val="302468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Custom 2">
      <a:dk1>
        <a:srgbClr val="4D5B6B"/>
      </a:dk1>
      <a:lt1>
        <a:srgbClr val="FFFFFF"/>
      </a:lt1>
      <a:dk2>
        <a:srgbClr val="0B0A09"/>
      </a:dk2>
      <a:lt2>
        <a:srgbClr val="E8DED8"/>
      </a:lt2>
      <a:accent1>
        <a:srgbClr val="006600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00660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TC101859868[[fn=Thermal]]</Template>
  <TotalTime>72275</TotalTime>
  <Words>423</Words>
  <Application>Microsoft Office PowerPoint</Application>
  <PresentationFormat>On-screen Show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 Math</vt:lpstr>
      <vt:lpstr>Thermal</vt:lpstr>
      <vt:lpstr>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TRGI</dc:title>
  <dc:creator>Pruskowski, Kevin</dc:creator>
  <cp:lastModifiedBy>Pfeil, Jason</cp:lastModifiedBy>
  <cp:revision>267</cp:revision>
  <dcterms:created xsi:type="dcterms:W3CDTF">2012-09-21T14:08:54Z</dcterms:created>
  <dcterms:modified xsi:type="dcterms:W3CDTF">2016-03-21T18:44:17Z</dcterms:modified>
</cp:coreProperties>
</file>